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05" r:id="rId2"/>
    <p:sldId id="272" r:id="rId3"/>
    <p:sldId id="303" r:id="rId4"/>
    <p:sldId id="645" r:id="rId5"/>
    <p:sldId id="648" r:id="rId6"/>
    <p:sldId id="280" r:id="rId7"/>
    <p:sldId id="306" r:id="rId8"/>
    <p:sldId id="260" r:id="rId9"/>
    <p:sldId id="261" r:id="rId10"/>
    <p:sldId id="262" r:id="rId11"/>
    <p:sldId id="646" r:id="rId12"/>
    <p:sldId id="644" r:id="rId13"/>
    <p:sldId id="264" r:id="rId14"/>
    <p:sldId id="311" r:id="rId15"/>
    <p:sldId id="318" r:id="rId16"/>
    <p:sldId id="633" r:id="rId17"/>
    <p:sldId id="634" r:id="rId18"/>
    <p:sldId id="636" r:id="rId19"/>
    <p:sldId id="647" r:id="rId20"/>
    <p:sldId id="643" r:id="rId21"/>
    <p:sldId id="307" r:id="rId22"/>
    <p:sldId id="315" r:id="rId23"/>
    <p:sldId id="271" r:id="rId24"/>
    <p:sldId id="50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 autoAdjust="0"/>
    <p:restoredTop sz="88707" autoAdjust="0"/>
  </p:normalViewPr>
  <p:slideViewPr>
    <p:cSldViewPr snapToGrid="0">
      <p:cViewPr varScale="1">
        <p:scale>
          <a:sx n="113" d="100"/>
          <a:sy n="113" d="100"/>
        </p:scale>
        <p:origin x="10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635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 Every other sprint, Sprint Planning will be the first class of the sprint.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0940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316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This was kind of “hippy-</a:t>
            </a:r>
            <a:r>
              <a:rPr lang="en-US" sz="1200" dirty="0" err="1"/>
              <a:t>ish</a:t>
            </a:r>
            <a:r>
              <a:rPr lang="en-US" sz="1200" dirty="0"/>
              <a:t>” and egalitarian in its day… quite controversial in its day</a:t>
            </a:r>
          </a:p>
          <a:p>
            <a:r>
              <a:rPr lang="en-US" sz="1200" dirty="0"/>
              <a:t>“Everyone is a team member and is responsible for the work getting done”… we don’t need no titles or positions… self-organizing… we will make our own commitments… transparency (let’s share the information)… flexible/organic teams, organic architecture (minimal documentation/standards)… no contracts (let’s talk it over)</a:t>
            </a:r>
          </a:p>
          <a:p>
            <a:endParaRPr lang="en-US" sz="1200" dirty="0"/>
          </a:p>
          <a:p>
            <a:r>
              <a:rPr lang="en-US" sz="1200" dirty="0"/>
              <a:t>The flip side: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actively and voluntarily play important roles on our team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The rules (rituals) that we do have… we WILL follow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create, demo, and release working software/products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utilize practical processes, tools, documentation, and planning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When we make commitments, we will live up to those commitments… as a team (“No winners on a losing team, and no losers on a winning team”)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be responsive and continuously improve (Retrospectives)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be transparent with how WE work and share our information</a:t>
            </a:r>
          </a:p>
          <a:p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88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Three Artifacts: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Product Backlog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User Stories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Burndown Chart</a:t>
            </a:r>
          </a:p>
          <a:p>
            <a:pPr marL="0" indent="0">
              <a:buFont typeface="+mj-lt"/>
              <a:buNone/>
            </a:pPr>
            <a:endParaRPr lang="en-US" dirty="0"/>
          </a:p>
          <a:p>
            <a:pPr marL="0" indent="0">
              <a:buFont typeface="+mj-lt"/>
              <a:buNone/>
            </a:pPr>
            <a:r>
              <a:rPr lang="en-US" dirty="0"/>
              <a:t>Three Rituals: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Sprint Planning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Daily Scrum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Sprint Review or Retrospective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366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1000" dirty="0"/>
              <a:t>Split up into “two pizza sized” teams (4-6 people)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000" dirty="0"/>
              <a:t>Make sure that the team has a mix of programming experience levels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000" dirty="0"/>
              <a:t>MacOS users may want to be on the same team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000" dirty="0"/>
              <a:t>Identify a Scrum Master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000" dirty="0"/>
              <a:t>Select an adjective/noun team name (i.e. Brown Bears, Backrow Bobcats, etc.)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000" dirty="0"/>
              <a:t>Co-locate your team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000" dirty="0"/>
              <a:t>Add your team name to your name card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000" dirty="0"/>
              <a:t>Take a team picture (with name cards)</a:t>
            </a:r>
          </a:p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5064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041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9809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986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69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Discussion Topics</a:t>
            </a:r>
          </a:p>
          <a:p>
            <a:r>
              <a:rPr lang="en-US" dirty="0"/>
              <a:t>How many of you are interested/focused on being a software developer?</a:t>
            </a:r>
          </a:p>
          <a:p>
            <a:r>
              <a:rPr lang="en-US" dirty="0"/>
              <a:t>… prefer to be in Project Management or Business Analyst positions?</a:t>
            </a:r>
          </a:p>
          <a:p>
            <a:r>
              <a:rPr lang="en-US" dirty="0"/>
              <a:t>… domain expert?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586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683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84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We will be completing this during our lab session next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18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02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8365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7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wisu.edu/academics/comsci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ewisu.smartcatalogiq.com/en/Undergrad-2019-2020/Undergraduate-Catalog/College-of-Aviation-Science-and-Technology/Computer-Science/Computer-Science-Bachelor-of-Scienc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9TycLR0TqFA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9TycLR0TqFA" TargetMode="External"/><Relationship Id="rId2" Type="http://schemas.openxmlformats.org/officeDocument/2006/relationships/hyperlink" Target="https://www.youtube.com/watch?v=paQCE58334M&amp;vl=en-U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/>
              <a:t>Agenda for Tuesday, January 14</a:t>
            </a:r>
            <a:r>
              <a:rPr lang="en-US" sz="2200" baseline="30000" dirty="0"/>
              <a:t>th</a:t>
            </a:r>
            <a:r>
              <a:rPr lang="en-US" sz="2200" dirty="0"/>
              <a:t> from 2 to 3:15pm CT: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Welcome!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Today’s Assignment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Introductions*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Course 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Review Course Syllabus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Assignments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Preview Week 1 / Sprint 1 Activities &amp; Assignments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Lab… starting no later than 2:45pm CT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Personal Laptop, MacOS, VS Code, </a:t>
            </a:r>
            <a:r>
              <a:rPr lang="en-US" sz="2000" b="1" dirty="0" err="1"/>
              <a:t>FireFox</a:t>
            </a:r>
            <a:r>
              <a:rPr lang="en-US" sz="2000" b="1" dirty="0"/>
              <a:t> browser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</a:t>
            </a:r>
            <a:r>
              <a:rPr lang="en-US" sz="2000" b="1" dirty="0" err="1"/>
              <a:t>Quetico</a:t>
            </a:r>
            <a:r>
              <a:rPr lang="en-US" sz="2000" b="1" dirty="0"/>
              <a:t>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explore software development processes and techniques together and motivate you to look deeper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and for us to find a little enjoyment and fun along the way*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… oh yes, and it would be wonderful if I could 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5-year+ period while setting up the 400+ person 		John Deere Technology Center – India application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824753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Blended Learning &amp; Flipped Classroom</a:t>
            </a:r>
            <a:br>
              <a:rPr lang="en-US" sz="3600" dirty="0"/>
            </a:br>
            <a:r>
              <a:rPr lang="en-US" sz="2000" dirty="0"/>
              <a:t>form "Blended Learning &amp; Flipped Classroom" 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19FF8B-CC54-8842-8FA3-F94BBC84D2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1" r="-30" b="8006"/>
          <a:stretch/>
        </p:blipFill>
        <p:spPr>
          <a:xfrm>
            <a:off x="1950428" y="1964403"/>
            <a:ext cx="7398211" cy="371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90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Object-Oriented Programming (cpsc-24500)</a:t>
            </a:r>
          </a:p>
          <a:p>
            <a:pPr marL="0" indent="0">
              <a:buNone/>
            </a:pPr>
            <a:r>
              <a:rPr lang="en-US" sz="2000" dirty="0"/>
              <a:t>Part of our Lewis University Computer Science program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Computer Science (BS) </a:t>
            </a:r>
            <a:r>
              <a:rPr lang="en-US" sz="2000" dirty="0">
                <a:hlinkClick r:id="rId4"/>
              </a:rPr>
              <a:t>[link]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3357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Syllabus Overview</a:t>
            </a:r>
          </a:p>
        </p:txBody>
      </p:sp>
    </p:spTree>
    <p:extLst>
      <p:ext uri="{BB962C8B-B14F-4D97-AF65-F5344CB8AC3E}">
        <p14:creationId xmlns:p14="http://schemas.microsoft.com/office/powerpoint/2010/main" val="1661887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 fontScale="90000"/>
          </a:bodyPr>
          <a:lstStyle/>
          <a:p>
            <a:r>
              <a:rPr lang="en-US" sz="4800" u="sng" dirty="0"/>
              <a:t>Preview</a:t>
            </a:r>
            <a:r>
              <a:rPr lang="en-US" sz="4800" dirty="0"/>
              <a:t> of Weeks 1&amp;2 / </a:t>
            </a:r>
            <a:br>
              <a:rPr lang="en-US" sz="4800" dirty="0"/>
            </a:br>
            <a:r>
              <a:rPr lang="en-US" sz="4800" dirty="0"/>
              <a:t>Sprint 1 Activities List &amp; Assignments</a:t>
            </a:r>
          </a:p>
        </p:txBody>
      </p:sp>
    </p:spTree>
    <p:extLst>
      <p:ext uri="{BB962C8B-B14F-4D97-AF65-F5344CB8AC3E}">
        <p14:creationId xmlns:p14="http://schemas.microsoft.com/office/powerpoint/2010/main" val="2589612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Complete Activity List items through item 8 before our next class and be prepared to discuss them 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marL="0" indent="0">
              <a:buNone/>
            </a:pPr>
            <a:r>
              <a:rPr lang="en-US" sz="1800" b="1" dirty="0"/>
              <a:t>Take your name tags with you and bring them back to class through the end of Sprint 2</a:t>
            </a:r>
          </a:p>
        </p:txBody>
      </p:sp>
    </p:spTree>
    <p:extLst>
      <p:ext uri="{BB962C8B-B14F-4D97-AF65-F5344CB8AC3E}">
        <p14:creationId xmlns:p14="http://schemas.microsoft.com/office/powerpoint/2010/main" val="3934992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243124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Review Agile, Scrum, and Scrum Teams and divide up into Scrum Teams of 4 to 6 members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Co-locate your team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Select a Scrum Master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Determine an adjective/noun name for your team (i.e. Blue Dolphins or Bodacious Crew)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Complete individual name cards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Introduce yourself to your team an be ready to make introductions to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Report-out at 2:55pm 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2570716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05894"/>
            <a:ext cx="10515601" cy="4646211"/>
          </a:xfrm>
        </p:spPr>
        <p:txBody>
          <a:bodyPr anchor="ctr"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3600" dirty="0"/>
              <a:t>Agile Manifesto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“We are uncovering better ways of developing software by doing it and helping others do it. Through this work we have come to value: </a:t>
            </a:r>
          </a:p>
          <a:p>
            <a:pPr lvl="1"/>
            <a:r>
              <a:rPr lang="en-US" sz="2000" dirty="0"/>
              <a:t>Individuals and interactions over processes and tools </a:t>
            </a:r>
          </a:p>
          <a:p>
            <a:pPr lvl="1"/>
            <a:r>
              <a:rPr lang="en-US" sz="2000" dirty="0"/>
              <a:t>Working software over comprehensive documentation </a:t>
            </a:r>
          </a:p>
          <a:p>
            <a:pPr lvl="1"/>
            <a:r>
              <a:rPr lang="en-US" sz="2000" dirty="0"/>
              <a:t>Customer collaboration over contract negotiation </a:t>
            </a:r>
          </a:p>
          <a:p>
            <a:pPr lvl="1"/>
            <a:r>
              <a:rPr lang="en-US" sz="2000" dirty="0"/>
              <a:t>Responding to change over following a plan 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That is, while there is value in the items on the right, we value the items on the left more.”</a:t>
            </a:r>
          </a:p>
        </p:txBody>
      </p:sp>
    </p:spTree>
    <p:extLst>
      <p:ext uri="{BB962C8B-B14F-4D97-AF65-F5344CB8AC3E}">
        <p14:creationId xmlns:p14="http://schemas.microsoft.com/office/powerpoint/2010/main" val="827715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8B5CA-B7E4-41A8-A034-C822BB8F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Scrum Discussion</a:t>
            </a:r>
            <a:br>
              <a:rPr lang="en-US" dirty="0"/>
            </a:br>
            <a:r>
              <a:rPr lang="en-US" sz="3200" dirty="0"/>
              <a:t>from Introduction to Scrum - 7 Minutes YouTube video </a:t>
            </a:r>
            <a:r>
              <a:rPr lang="en-US" sz="3200" dirty="0">
                <a:hlinkClick r:id="rId3"/>
              </a:rPr>
              <a:t>[link]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3F4D2A-A464-486B-869D-13414E9D74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508"/>
          <a:stretch/>
        </p:blipFill>
        <p:spPr>
          <a:xfrm>
            <a:off x="1359293" y="1720095"/>
            <a:ext cx="9473413" cy="477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0259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 Blended Learning &amp; Flipped Classroom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19FF8B-CC54-8842-8FA3-F94BBC84D2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1" r="-30" b="8006"/>
          <a:stretch/>
        </p:blipFill>
        <p:spPr>
          <a:xfrm>
            <a:off x="2124048" y="1964403"/>
            <a:ext cx="7398211" cy="371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976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Welcome!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2111"/>
            <a:ext cx="10718950" cy="4850466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This is: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Object-Oriented Programming (CPSC-24500-001)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err="1"/>
              <a:t>TTr</a:t>
            </a:r>
            <a:r>
              <a:rPr lang="en-US" sz="2000" dirty="0"/>
              <a:t> 2-3:15pm CT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AS 104A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And I am: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Eric Pogue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Review Welcome Announcements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194172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 (continued)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243124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Review Agile, Scrum, and Scrum Teams and divide up into Scrum Teams of 4 to 6 members of mixed skill levels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Co-locate your team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Select a Scrum Master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Determine an adjective/noun name for your team (i.e. Blue Dolphins or Bodacious Crew)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Complete individual name cards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Introduce yourself to your team an be ready to make introductions to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Report-out at 2:55pm 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40467570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 – Name Cards plus Interesting Fact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1864929" y="1448636"/>
            <a:ext cx="8462142" cy="4736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Please fill out a name card…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Include: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Preferred Name followed by Last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score of 0 to 5 in the upper right-hand corner to describe your programming experience with: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being “I’ve never seen a line of code”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Also place a “A” by the number if you are part of the aeronautical program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Leave a little space at the bottom so that you can add your Scrum team name next class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ready to introduce yourself and to share an interesting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Anything else you would like to add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61389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951" y="3025490"/>
            <a:ext cx="10013049" cy="807019"/>
          </a:xfrm>
        </p:spPr>
        <p:txBody>
          <a:bodyPr anchor="ctr">
            <a:noAutofit/>
          </a:bodyPr>
          <a:lstStyle/>
          <a:p>
            <a:r>
              <a:rPr lang="en-US" sz="4800" dirty="0"/>
              <a:t>Wrap-up and </a:t>
            </a:r>
            <a:br>
              <a:rPr lang="en-US" sz="4800" dirty="0"/>
            </a:br>
            <a:r>
              <a:rPr lang="en-US" sz="4800" dirty="0"/>
              <a:t>Final Questions/Comments</a:t>
            </a:r>
            <a:br>
              <a:rPr lang="en-US" sz="4800" dirty="0"/>
            </a:br>
            <a:br>
              <a:rPr lang="en-US" sz="2800" dirty="0"/>
            </a:br>
            <a:r>
              <a:rPr lang="en-US" sz="2800" dirty="0"/>
              <a:t>Any Volunteers to try to set up GitHub </a:t>
            </a:r>
            <a:br>
              <a:rPr lang="en-US" sz="2800" dirty="0"/>
            </a:br>
            <a:r>
              <a:rPr lang="en-US" sz="2800" dirty="0"/>
              <a:t>using Office 365 Login Credentials?</a:t>
            </a:r>
            <a:br>
              <a:rPr lang="en-US" sz="2800" dirty="0"/>
            </a:br>
            <a:r>
              <a:rPr lang="en-US" sz="2800" dirty="0"/>
              <a:t>… stop up after class. </a:t>
            </a:r>
          </a:p>
        </p:txBody>
      </p:sp>
    </p:spTree>
    <p:extLst>
      <p:ext uri="{BB962C8B-B14F-4D97-AF65-F5344CB8AC3E}">
        <p14:creationId xmlns:p14="http://schemas.microsoft.com/office/powerpoint/2010/main" val="16504771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Agenda for Thursday, January 16</a:t>
            </a:r>
            <a:r>
              <a:rPr lang="en-US" sz="1800" baseline="30000" dirty="0"/>
              <a:t>th</a:t>
            </a:r>
            <a:r>
              <a:rPr lang="en-US" sz="1800" dirty="0"/>
              <a:t> from 2 to 3:15pm CT: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Review Assignment from Last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Sprint Planning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Lab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Wrap-up and Final Questions/Comments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14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0075" y="833369"/>
            <a:ext cx="5476002" cy="1463781"/>
          </a:xfrm>
          <a:noFill/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800" dirty="0"/>
              <a:t>Today’s Friendly Conversation topic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DA2849-5AD7-4C4F-A3AD-36172F8468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03" r="-3" b="5267"/>
          <a:stretch/>
        </p:blipFill>
        <p:spPr>
          <a:xfrm>
            <a:off x="20" y="10"/>
            <a:ext cx="610563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25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Assignment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In preparation for tomorrow's class, I would like to request that you spend a few minutes completing two items:</a:t>
            </a:r>
          </a:p>
          <a:p>
            <a:r>
              <a:rPr lang="en-US" sz="1800" dirty="0"/>
              <a:t>Understand how Blended Learning, Flipped Classroom, and Online class formats relate by reviewing "Blended Learning &amp; Flipped Classroom" </a:t>
            </a:r>
            <a:r>
              <a:rPr lang="en-US" sz="1800" dirty="0">
                <a:hlinkClick r:id="rId2"/>
              </a:rPr>
              <a:t>[video]</a:t>
            </a:r>
            <a:endParaRPr lang="en-US" sz="1800" dirty="0"/>
          </a:p>
          <a:p>
            <a:r>
              <a:rPr lang="en-US" sz="1800" dirty="0"/>
              <a:t>Review “Introduction to Scrum in 7 Minutes” </a:t>
            </a:r>
            <a:r>
              <a:rPr lang="en-US" sz="1800" dirty="0">
                <a:hlinkClick r:id="rId3"/>
              </a:rPr>
              <a:t>[video]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832329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Introductions</a:t>
            </a:r>
          </a:p>
        </p:txBody>
      </p:sp>
    </p:spTree>
    <p:extLst>
      <p:ext uri="{BB962C8B-B14F-4D97-AF65-F5344CB8AC3E}">
        <p14:creationId xmlns:p14="http://schemas.microsoft.com/office/powerpoint/2010/main" val="57656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Today’s Introductions  – Name Card plus Fun Fact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1864929" y="1448636"/>
            <a:ext cx="8462142" cy="4736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Please fill out a name card...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Include: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Preferred Name followed by Last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score of 0 to 5 in the upper right-hand corner to describe your programming experience with: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being “I’ve never seen a line of code”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Also place a “A” by the number if you are part of the aeronautical program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Leave a little space at the bottom so that you can add your Scrum team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ready to introduce yourself and to share an interesting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Anything else you would like to add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295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 – Discussion Board 1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1864929" y="1448636"/>
            <a:ext cx="8462142" cy="4429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Please use this discussion forum to introduce yourself and to learn about your classmates.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Please post a message which includes the following information: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 Full Name / 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little about your Family, Home, and College background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Likely programming environment that you will be utilizing... do you have access to a Windows 10 environment?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Hobby or Special Interest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Top two or three things you would like to get out of this class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couple of times during the week would be most convenient for you to participate in a Live Lecture &amp; Discussion session and/or to meet (virtually) with a small group of classmates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Fun Fact about yourself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Please post your initial submission by the end of the day Sunday (11:59pm) and respond to one or more of your classmates' posts by the end of the day the following Sunday. 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101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recently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</p:txBody>
      </p:sp>
    </p:spTree>
    <p:extLst>
      <p:ext uri="{BB962C8B-B14F-4D97-AF65-F5344CB8AC3E}">
        <p14:creationId xmlns:p14="http://schemas.microsoft.com/office/powerpoint/2010/main" val="2715834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1631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1894</Words>
  <Application>Microsoft Macintosh PowerPoint</Application>
  <PresentationFormat>Widescreen</PresentationFormat>
  <Paragraphs>209</Paragraphs>
  <Slides>24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Symbol</vt:lpstr>
      <vt:lpstr>Wingdings</vt:lpstr>
      <vt:lpstr>Office Theme</vt:lpstr>
      <vt:lpstr>Object-Oriented Programming Discussion, Lecture, &amp; Lab Eric Pogue</vt:lpstr>
      <vt:lpstr>Welcome!</vt:lpstr>
      <vt:lpstr>Today’s Friendly Conversation topic</vt:lpstr>
      <vt:lpstr>Assignment for Today</vt:lpstr>
      <vt:lpstr>Introductions</vt:lpstr>
      <vt:lpstr>Today’s Introductions  – Name Card plus Fun Fact</vt:lpstr>
      <vt:lpstr>Introductions – Discussion Board 1</vt:lpstr>
      <vt:lpstr>Introductions</vt:lpstr>
      <vt:lpstr>PowerPoint Presentation</vt:lpstr>
      <vt:lpstr>Welcome &amp; Introductions</vt:lpstr>
      <vt:lpstr>Blended Learning &amp; Flipped Classroom form "Blended Learning &amp; Flipped Classroom" video</vt:lpstr>
      <vt:lpstr>Course Overview</vt:lpstr>
      <vt:lpstr>Syllabus Overview</vt:lpstr>
      <vt:lpstr>Preview of Weeks 1&amp;2 /  Sprint 1 Activities List &amp; Assignments</vt:lpstr>
      <vt:lpstr>Assignment for Next Class</vt:lpstr>
      <vt:lpstr>Lab</vt:lpstr>
      <vt:lpstr>PowerPoint Presentation</vt:lpstr>
      <vt:lpstr>Scrum Discussion from Introduction to Scrum - 7 Minutes YouTube video [link]</vt:lpstr>
      <vt:lpstr>Recall Blended Learning &amp; Flipped Classroom</vt:lpstr>
      <vt:lpstr>Lab (continued)</vt:lpstr>
      <vt:lpstr>Introductions – Name Cards plus Interesting Fact</vt:lpstr>
      <vt:lpstr>Wrap-up and  Final Questions/Comments  Any Volunteers to try to set up GitHub  using Office 365 Login Credentials? … stop up after class. </vt:lpstr>
      <vt:lpstr>End of Session</vt:lpstr>
      <vt:lpstr>Object-Oriented Programming Discussion, Lecture, &amp; Lab Eric Pogue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31</cp:revision>
  <dcterms:created xsi:type="dcterms:W3CDTF">2019-01-14T15:53:15Z</dcterms:created>
  <dcterms:modified xsi:type="dcterms:W3CDTF">2020-01-16T16:50:14Z</dcterms:modified>
</cp:coreProperties>
</file>